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609CE-9385-4160-A1FB-9CE52B8ECCF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FF8F-F8C0-4A7A-8C42-7548801E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C3867-397D-46F2-AFD3-68698276B042}" type="slidenum">
              <a:rPr lang="en-US"/>
              <a:pPr/>
              <a:t>1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82482-C598-4EDF-91A0-7AE98D5B696E}" type="slidenum">
              <a:rPr lang="en-US"/>
              <a:pPr/>
              <a:t>2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BEDD4-B00A-4777-9A84-4D971E2ABC45}" type="slidenum">
              <a:rPr lang="en-US"/>
              <a:pPr/>
              <a:t>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4DFCF-3237-45A8-8846-1D413FFE6A36}" type="slidenum">
              <a:rPr lang="en-US"/>
              <a:pPr/>
              <a:t>4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0379C-1301-4110-AE78-BDEE776BDD31}" type="slidenum">
              <a:rPr lang="en-US"/>
              <a:pPr/>
              <a:t>5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AA8FEA-A9BE-4773-8875-9C5C77E91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9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5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1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8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2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0B28-089B-4834-AC9C-D6F1C696454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4BE1-BC99-49DC-B14B-343107B5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08050"/>
          </a:xfrm>
        </p:spPr>
        <p:txBody>
          <a:bodyPr/>
          <a:lstStyle/>
          <a:p>
            <a:r>
              <a:rPr lang="en-US" dirty="0"/>
              <a:t>Latin </a:t>
            </a:r>
            <a:r>
              <a:rPr lang="en-US" dirty="0" smtClean="0"/>
              <a:t>America City Analysis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181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Colonial cities followed standardized plans. </a:t>
            </a:r>
          </a:p>
          <a:p>
            <a:pPr>
              <a:lnSpc>
                <a:spcPct val="80000"/>
              </a:lnSpc>
            </a:pPr>
            <a:r>
              <a:rPr lang="en-US" sz="1800"/>
              <a:t>All Spanish cities in Latin America, for example, were built according to the Laws of the Indies, drafted in 1573. </a:t>
            </a:r>
          </a:p>
          <a:p>
            <a:pPr>
              <a:lnSpc>
                <a:spcPct val="80000"/>
              </a:lnSpc>
            </a:pPr>
            <a:r>
              <a:rPr lang="en-US" sz="1800"/>
              <a:t>Cities were to be constructed (on) a gridiron street plan centered on a church and central plaza, and neighborhoods centered around smaller plazas with parish churches or monasteries. </a:t>
            </a:r>
          </a:p>
          <a:p>
            <a:pPr>
              <a:lnSpc>
                <a:spcPct val="80000"/>
              </a:lnSpc>
            </a:pPr>
            <a:r>
              <a:rPr lang="en-US" sz="1800"/>
              <a:t>After the Spanish conquered Tenochtitlán they destroyed the city, and dispersed or killed most of the inhabitants. </a:t>
            </a:r>
          </a:p>
          <a:p>
            <a:pPr>
              <a:lnSpc>
                <a:spcPct val="80000"/>
              </a:lnSpc>
            </a:pPr>
            <a:r>
              <a:rPr lang="en-US" sz="1800"/>
              <a:t>The city renamed Mexico City, was rebuilt around a main square, called the Zócalo, in the center of the island, on the site of the Aztecs’ sacred precinct. </a:t>
            </a:r>
          </a:p>
          <a:p>
            <a:pPr>
              <a:lnSpc>
                <a:spcPct val="80000"/>
              </a:lnSpc>
            </a:pPr>
            <a:r>
              <a:rPr lang="en-US" sz="1800"/>
              <a:t>The Spanish reconstructed the streets in a grid pattern extending from the Zócalo.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239623" name="Picture 7" descr="image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886200"/>
            <a:ext cx="3124200" cy="2679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24" name="Picture 8" descr="guanajuat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371600"/>
            <a:ext cx="3200400" cy="240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9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700088" y="207963"/>
            <a:ext cx="7759700" cy="727075"/>
          </a:xfrm>
        </p:spPr>
        <p:txBody>
          <a:bodyPr>
            <a:normAutofit fontScale="90000"/>
          </a:bodyPr>
          <a:lstStyle/>
          <a:p>
            <a:r>
              <a:rPr lang="en-US"/>
              <a:t>Latin American City Model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066800"/>
            <a:ext cx="3529013" cy="4800600"/>
          </a:xfrm>
          <a:ln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6096000"/>
            <a:ext cx="81835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0" indent="-1143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2573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4859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Fig. 13-15: In many Latin American cities, the wealthy live in the inner city and in a sector extending along a commercial spine.</a:t>
            </a:r>
          </a:p>
        </p:txBody>
      </p:sp>
    </p:spTree>
    <p:extLst>
      <p:ext uri="{BB962C8B-B14F-4D97-AF65-F5344CB8AC3E}">
        <p14:creationId xmlns:p14="http://schemas.microsoft.com/office/powerpoint/2010/main" val="11904151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54063"/>
          </a:xfrm>
        </p:spPr>
        <p:txBody>
          <a:bodyPr>
            <a:normAutofit fontScale="90000"/>
          </a:bodyPr>
          <a:lstStyle/>
          <a:p>
            <a:r>
              <a:rPr lang="en-US"/>
              <a:t>Rio de Janeiro, Brazil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7772400" cy="3549650"/>
          </a:xfrm>
          <a:ln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69925" y="5470525"/>
            <a:ext cx="8016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0" indent="-1143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2573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4859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Fig. 13-16: High income households in Rio de Janeiro live in the CBD and in a spine along the ocean. Low-income households often live in peripheral areas.</a:t>
            </a:r>
          </a:p>
        </p:txBody>
      </p:sp>
    </p:spTree>
    <p:extLst>
      <p:ext uri="{BB962C8B-B14F-4D97-AF65-F5344CB8AC3E}">
        <p14:creationId xmlns:p14="http://schemas.microsoft.com/office/powerpoint/2010/main" val="2917600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758825"/>
          </a:xfrm>
        </p:spPr>
        <p:txBody>
          <a:bodyPr>
            <a:normAutofit fontScale="90000"/>
          </a:bodyPr>
          <a:lstStyle/>
          <a:p>
            <a:r>
              <a:rPr lang="en-US"/>
              <a:t>Mexico City</a:t>
            </a:r>
          </a:p>
        </p:txBody>
      </p:sp>
      <p:pic>
        <p:nvPicPr>
          <p:cNvPr id="333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7772400" cy="4027488"/>
          </a:xfrm>
          <a:ln/>
        </p:spPr>
      </p:pic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381000" y="5715000"/>
            <a:ext cx="8382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0" indent="-1143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2573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4859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Fig. 13-12: The Aztec city of Tenochtitlán was built on an island in Lake Texcoco. Today poorer people live on a landfill in the former lakebed, and the elite live to the west. </a:t>
            </a:r>
          </a:p>
        </p:txBody>
      </p:sp>
    </p:spTree>
    <p:extLst>
      <p:ext uri="{BB962C8B-B14F-4D97-AF65-F5344CB8AC3E}">
        <p14:creationId xmlns:p14="http://schemas.microsoft.com/office/powerpoint/2010/main" val="27937081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5257800" cy="1600200"/>
          </a:xfrm>
        </p:spPr>
        <p:txBody>
          <a:bodyPr/>
          <a:lstStyle/>
          <a:p>
            <a:r>
              <a:rPr lang="en-US"/>
              <a:t>Squatter Settlements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The LDCs are unable to house the rapidly growing number of poor. </a:t>
            </a:r>
          </a:p>
          <a:p>
            <a:pPr>
              <a:lnSpc>
                <a:spcPct val="80000"/>
              </a:lnSpc>
            </a:pPr>
            <a:r>
              <a:rPr lang="en-US" sz="1600"/>
              <a:t>A large percentage of poor immigrants to urban areas in LDCs live in squatter settlements.</a:t>
            </a:r>
          </a:p>
          <a:p>
            <a:pPr>
              <a:lnSpc>
                <a:spcPct val="80000"/>
              </a:lnSpc>
            </a:pPr>
            <a:r>
              <a:rPr lang="en-US" sz="1600"/>
              <a:t>Squatter settlements have few services, because neither the city nor the residents can afford them. </a:t>
            </a:r>
          </a:p>
          <a:p>
            <a:pPr>
              <a:lnSpc>
                <a:spcPct val="80000"/>
              </a:lnSpc>
            </a:pPr>
            <a:r>
              <a:rPr lang="en-US" sz="1600"/>
              <a:t>Electricity service may be stolen by running a wire from the nearest power line. </a:t>
            </a:r>
          </a:p>
          <a:p>
            <a:pPr>
              <a:lnSpc>
                <a:spcPct val="80000"/>
              </a:lnSpc>
            </a:pPr>
            <a:r>
              <a:rPr lang="en-US" sz="1600"/>
              <a:t>In the absence of bus service or available private cars, a resident may have to walk two hours to reach a place of employment.</a:t>
            </a:r>
          </a:p>
          <a:p>
            <a:pPr>
              <a:lnSpc>
                <a:spcPct val="80000"/>
              </a:lnSpc>
            </a:pPr>
            <a:r>
              <a:rPr lang="en-US" sz="1600"/>
              <a:t>At first, squatters do little more than camp on the land or sleep in the street. </a:t>
            </a:r>
          </a:p>
          <a:p>
            <a:pPr>
              <a:lnSpc>
                <a:spcPct val="80000"/>
              </a:lnSpc>
            </a:pPr>
            <a:r>
              <a:rPr lang="en-US" sz="1600"/>
              <a:t>Families then erect primitive shelters with scavenged (materials).</a:t>
            </a:r>
          </a:p>
          <a:p>
            <a:pPr>
              <a:lnSpc>
                <a:spcPct val="80000"/>
              </a:lnSpc>
            </a:pPr>
            <a:r>
              <a:rPr lang="en-US" sz="1600"/>
              <a:t>The percentage of people living in squatter settlements, slums, and other illegal housing ranges from 33 percent in São Paulo, Brazil, to 85 percent in Addis Ababa, Ethiopia, according to a U.N. study.</a:t>
            </a:r>
          </a:p>
          <a:p>
            <a:pPr>
              <a:lnSpc>
                <a:spcPct val="80000"/>
              </a:lnSpc>
            </a:pPr>
            <a:endParaRPr lang="en-US" sz="1600"/>
          </a:p>
        </p:txBody>
      </p:sp>
      <p:pic>
        <p:nvPicPr>
          <p:cNvPr id="242698" name="Picture 10" descr="favel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581400"/>
            <a:ext cx="2306638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0" name="Picture 12" descr="favela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28600"/>
            <a:ext cx="2325688" cy="325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3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On-screen Show (4:3)</PresentationFormat>
  <Paragraphs>27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Latin America City Analysis</vt:lpstr>
      <vt:lpstr>Latin American City Model</vt:lpstr>
      <vt:lpstr>Rio de Janeiro, Brazil</vt:lpstr>
      <vt:lpstr>Mexico City</vt:lpstr>
      <vt:lpstr>Squatter Settlements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 City Analysis</dc:title>
  <dc:creator>install</dc:creator>
  <cp:lastModifiedBy>Karen Staker</cp:lastModifiedBy>
  <cp:revision>1</cp:revision>
  <dcterms:created xsi:type="dcterms:W3CDTF">2012-05-08T14:58:24Z</dcterms:created>
  <dcterms:modified xsi:type="dcterms:W3CDTF">2013-12-10T16:33:41Z</dcterms:modified>
</cp:coreProperties>
</file>